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D845BE-F221-4316-8D17-4818A1D09DC3}" v="1" dt="2024-05-10T04:58:52.4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96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種本　浩司" userId="2cdcbe6e-a784-4696-8607-6b716a156403" providerId="ADAL" clId="{20D845BE-F221-4316-8D17-4818A1D09DC3}"/>
    <pc:docChg chg="modSld">
      <pc:chgData name="種本　浩司" userId="2cdcbe6e-a784-4696-8607-6b716a156403" providerId="ADAL" clId="{20D845BE-F221-4316-8D17-4818A1D09DC3}" dt="2024-05-10T04:59:28.844" v="58" actId="14100"/>
      <pc:docMkLst>
        <pc:docMk/>
      </pc:docMkLst>
      <pc:sldChg chg="modSp mod">
        <pc:chgData name="種本　浩司" userId="2cdcbe6e-a784-4696-8607-6b716a156403" providerId="ADAL" clId="{20D845BE-F221-4316-8D17-4818A1D09DC3}" dt="2024-05-10T04:52:45.972" v="8" actId="6549"/>
        <pc:sldMkLst>
          <pc:docMk/>
          <pc:sldMk cId="3010597747" sldId="256"/>
        </pc:sldMkLst>
        <pc:spChg chg="mod">
          <ac:chgData name="種本　浩司" userId="2cdcbe6e-a784-4696-8607-6b716a156403" providerId="ADAL" clId="{20D845BE-F221-4316-8D17-4818A1D09DC3}" dt="2024-05-10T04:52:04.890" v="6" actId="20577"/>
          <ac:spMkLst>
            <pc:docMk/>
            <pc:sldMk cId="3010597747" sldId="256"/>
            <ac:spMk id="5" creationId="{00000000-0000-0000-0000-000000000000}"/>
          </ac:spMkLst>
        </pc:spChg>
        <pc:spChg chg="mod">
          <ac:chgData name="種本　浩司" userId="2cdcbe6e-a784-4696-8607-6b716a156403" providerId="ADAL" clId="{20D845BE-F221-4316-8D17-4818A1D09DC3}" dt="2024-05-10T04:52:45.972" v="8" actId="6549"/>
          <ac:spMkLst>
            <pc:docMk/>
            <pc:sldMk cId="3010597747" sldId="256"/>
            <ac:spMk id="7" creationId="{00000000-0000-0000-0000-000000000000}"/>
          </ac:spMkLst>
        </pc:spChg>
        <pc:spChg chg="mod">
          <ac:chgData name="種本　浩司" userId="2cdcbe6e-a784-4696-8607-6b716a156403" providerId="ADAL" clId="{20D845BE-F221-4316-8D17-4818A1D09DC3}" dt="2024-05-10T04:52:30.441" v="7" actId="20577"/>
          <ac:spMkLst>
            <pc:docMk/>
            <pc:sldMk cId="3010597747" sldId="256"/>
            <ac:spMk id="12" creationId="{00000000-0000-0000-0000-000000000000}"/>
          </ac:spMkLst>
        </pc:spChg>
      </pc:sldChg>
      <pc:sldChg chg="addSp modSp mod">
        <pc:chgData name="種本　浩司" userId="2cdcbe6e-a784-4696-8607-6b716a156403" providerId="ADAL" clId="{20D845BE-F221-4316-8D17-4818A1D09DC3}" dt="2024-05-10T04:59:28.844" v="58" actId="14100"/>
        <pc:sldMkLst>
          <pc:docMk/>
          <pc:sldMk cId="72714487" sldId="257"/>
        </pc:sldMkLst>
        <pc:spChg chg="mod">
          <ac:chgData name="種本　浩司" userId="2cdcbe6e-a784-4696-8607-6b716a156403" providerId="ADAL" clId="{20D845BE-F221-4316-8D17-4818A1D09DC3}" dt="2024-05-10T04:53:34.335" v="50" actId="20577"/>
          <ac:spMkLst>
            <pc:docMk/>
            <pc:sldMk cId="72714487" sldId="257"/>
            <ac:spMk id="6" creationId="{00000000-0000-0000-0000-000000000000}"/>
          </ac:spMkLst>
        </pc:spChg>
        <pc:picChg chg="add mod">
          <ac:chgData name="種本　浩司" userId="2cdcbe6e-a784-4696-8607-6b716a156403" providerId="ADAL" clId="{20D845BE-F221-4316-8D17-4818A1D09DC3}" dt="2024-05-10T04:59:28.844" v="58" actId="14100"/>
          <ac:picMkLst>
            <pc:docMk/>
            <pc:sldMk cId="72714487" sldId="257"/>
            <ac:picMk id="4" creationId="{9DF87D94-3A4E-48CA-453B-030EA8D24FF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7C2FE-BA4E-4804-9266-038D4655A54F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E8B6E2-F004-4CE9-96C6-8710180AC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849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E174-A11F-408D-A5E6-3D80BEC1BA27}" type="datetime1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B424-758F-492A-B415-9DAB77131F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2349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96651-01A9-45F7-8499-167FFDF25E28}" type="datetime1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B424-758F-492A-B415-9DAB77131F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661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70448-F37D-4A94-864D-72FDC8B02FAF}" type="datetime1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B424-758F-492A-B415-9DAB77131F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617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FFC99-ED58-446D-AD9C-0174947E9204}" type="datetime1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B424-758F-492A-B415-9DAB77131F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6925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D11ED-FF22-43A2-98EA-A0EE34FF856C}" type="datetime1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B424-758F-492A-B415-9DAB77131F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343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0F4D-4920-4807-924D-1EF986B611E0}" type="datetime1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B424-758F-492A-B415-9DAB77131F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15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4F7B7-8AC9-4D48-BD1C-8AC70DA969EB}" type="datetime1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B424-758F-492A-B415-9DAB77131F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827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97FBE-DDEC-47C3-8C16-3A8988F0FD9D}" type="datetime1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B424-758F-492A-B415-9DAB77131F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552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6FB35-A1EA-426C-8AA0-105E8C1E104E}" type="datetime1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B424-758F-492A-B415-9DAB77131F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270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FB269-669E-4397-8791-A313C3948A80}" type="datetime1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B424-758F-492A-B415-9DAB77131F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9867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A6651-623A-40D9-B963-B45332CF5C73}" type="datetime1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B424-758F-492A-B415-9DAB77131F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3604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46699-EFE6-4DD4-A28A-97547F5543AD}" type="datetime1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3B424-758F-492A-B415-9DAB77131F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283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584886" y="1056858"/>
            <a:ext cx="10503244" cy="80850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「移乗サポートロボット</a:t>
            </a:r>
            <a:r>
              <a:rPr lang="en-US" altLang="ja-JP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Hug</a:t>
            </a:r>
            <a:r>
              <a:rPr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」導入による生産性の向上</a:t>
            </a:r>
            <a:endParaRPr kumimoji="1" lang="ja-JP" altLang="en-US" sz="3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656968" y="2347789"/>
            <a:ext cx="4464908" cy="390473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入所者の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割が重度の脳性麻痺であり、加齢に伴い介護の度合いが増加している。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ご利用者のＡＤＬ及びＱＯＬの向上のためにはベッドからの離床した生活が不可欠であり、職員が創意工夫を重ねて実施しているが、身体的な負担は増えている。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福祉機器の多くが高齢者を対象としており、なかなか</a:t>
            </a:r>
            <a:r>
              <a:rPr lang="ja-JP" altLang="en-US"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身体障がい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者に対応したものが少ない。</a:t>
            </a: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532237" y="2108892"/>
            <a:ext cx="2800865" cy="47779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課題</a:t>
            </a:r>
          </a:p>
        </p:txBody>
      </p:sp>
      <p:sp>
        <p:nvSpPr>
          <p:cNvPr id="7" name="角丸四角形 6"/>
          <p:cNvSpPr/>
          <p:nvPr/>
        </p:nvSpPr>
        <p:spPr>
          <a:xfrm>
            <a:off x="6742669" y="2347789"/>
            <a:ext cx="4707925" cy="390473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①業務上の質の向上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導入前は２名で行っていた介助を１名で行うことが可能となった。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職員の身体的負担を大幅に削減することができた。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②量的な効率化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年間業務時間数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削減率：３１．３％</a:t>
            </a: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7574691" y="2108892"/>
            <a:ext cx="2800865" cy="47779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成果</a:t>
            </a:r>
          </a:p>
        </p:txBody>
      </p:sp>
      <p:sp>
        <p:nvSpPr>
          <p:cNvPr id="11" name="右矢印 10"/>
          <p:cNvSpPr/>
          <p:nvPr/>
        </p:nvSpPr>
        <p:spPr>
          <a:xfrm>
            <a:off x="5291780" y="3739983"/>
            <a:ext cx="1371600" cy="1120345"/>
          </a:xfrm>
          <a:prstGeom prst="rightArrow">
            <a:avLst>
              <a:gd name="adj1" fmla="val 63235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機器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導入</a:t>
            </a:r>
          </a:p>
        </p:txBody>
      </p:sp>
      <p:sp>
        <p:nvSpPr>
          <p:cNvPr id="12" name="大かっこ 11"/>
          <p:cNvSpPr/>
          <p:nvPr/>
        </p:nvSpPr>
        <p:spPr>
          <a:xfrm>
            <a:off x="5201165" y="2104772"/>
            <a:ext cx="1462215" cy="939114"/>
          </a:xfrm>
          <a:prstGeom prst="bracketPair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移乗サポートロボット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Ｈｕｇ</a:t>
            </a: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742669" y="114274"/>
            <a:ext cx="51939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令和</a:t>
            </a:r>
            <a:r>
              <a:rPr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５年度高槻市</a:t>
            </a:r>
            <a:r>
              <a:rPr lang="ja-JP" altLang="en-US" sz="1400" dirty="0" err="1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障がい</a:t>
            </a:r>
            <a:r>
              <a:rPr lang="ja-JP" altLang="en-US" sz="1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福祉分野のロボット等導入支援事業</a:t>
            </a:r>
            <a:endParaRPr kumimoji="1" lang="ja-JP" altLang="en-US" sz="14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B424-758F-492A-B415-9DAB77131FC9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56967" y="306701"/>
            <a:ext cx="5183660" cy="646331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社会福祉法人　聖ヨハネ学園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地域生活支援センター光　（</a:t>
            </a:r>
            <a:r>
              <a:rPr lang="zh-TW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障害者支援施設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0597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675503" y="757882"/>
            <a:ext cx="10750378" cy="140867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ベッド・車椅子間の乗り移り。車椅子・トイレ間の乗り移りに使用。</a:t>
            </a: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75503" y="2734962"/>
            <a:ext cx="10750378" cy="369878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良かった点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導入前は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名で行っていた介助を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名で行うことが可能となった。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職員の身体的負担を大幅に削減することができた。</a:t>
            </a:r>
          </a:p>
          <a:p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悪かった点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排泄介助において</a:t>
            </a:r>
            <a:r>
              <a:rPr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、導入前の力任せの介助より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１回あたりの介助時間は</a:t>
            </a:r>
            <a:r>
              <a:rPr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長くなった（想定内）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今後の課題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重度身体障がい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者を対象として設計された福祉機器ではないため、使用できるご利用者の身体状況が限定される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気づきなど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職員の力任せやリフトによる介助と違い、ご利用者自身の残存能力を使う姿勢なので、ご利用者自身が主体的な動きとなる。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移乗介助をされるのではなく、自らの動作として行う点がご利用者に好評だった。</a:t>
            </a: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757882" y="518983"/>
            <a:ext cx="5338118" cy="47779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ロボット機器等を導入した業務内容（概要）</a:t>
            </a:r>
            <a:endParaRPr kumimoji="1" lang="ja-JP" altLang="en-US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757882" y="2405451"/>
            <a:ext cx="3155091" cy="47779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職員の声など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B424-758F-492A-B415-9DAB77131FC9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4" name="図 3" descr="屋内, 人, 座る, キッチン が含まれている画像&#10;&#10;自動的に生成された説明">
            <a:extLst>
              <a:ext uri="{FF2B5EF4-FFF2-40B4-BE49-F238E27FC236}">
                <a16:creationId xmlns:a16="http://schemas.microsoft.com/office/drawing/2014/main" id="{9DF87D94-3A4E-48CA-453B-030EA8D24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90863" y="963913"/>
            <a:ext cx="3510691" cy="2633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714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362</Words>
  <Application>Microsoft Office PowerPoint</Application>
  <PresentationFormat>ワイド画面</PresentationFormat>
  <Paragraphs>34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BIZ UDPゴシック</vt:lpstr>
      <vt:lpstr>BIZ UDP明朝 Medium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高槻市</dc:creator>
  <cp:lastModifiedBy>種本　浩司</cp:lastModifiedBy>
  <cp:revision>17</cp:revision>
  <dcterms:created xsi:type="dcterms:W3CDTF">2024-05-09T05:31:31Z</dcterms:created>
  <dcterms:modified xsi:type="dcterms:W3CDTF">2024-05-10T04:59:34Z</dcterms:modified>
</cp:coreProperties>
</file>